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6" r:id="rId2"/>
    <p:sldId id="360" r:id="rId3"/>
    <p:sldId id="359" r:id="rId4"/>
    <p:sldId id="371" r:id="rId5"/>
    <p:sldId id="357" r:id="rId6"/>
    <p:sldId id="373" r:id="rId7"/>
    <p:sldId id="364" r:id="rId8"/>
    <p:sldId id="365" r:id="rId9"/>
    <p:sldId id="366" r:id="rId10"/>
    <p:sldId id="367" r:id="rId11"/>
    <p:sldId id="368" r:id="rId12"/>
    <p:sldId id="369" r:id="rId13"/>
    <p:sldId id="362" r:id="rId14"/>
    <p:sldId id="375" r:id="rId15"/>
    <p:sldId id="361" r:id="rId16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 varScale="1">
        <p:scale>
          <a:sx n="109" d="100"/>
          <a:sy n="109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Arkusz3!$B$3:$B$5</c:f>
              <c:strCache>
                <c:ptCount val="3"/>
                <c:pt idx="0">
                  <c:v>100%</c:v>
                </c:pt>
                <c:pt idx="1">
                  <c:v>0%</c:v>
                </c:pt>
                <c:pt idx="2">
                  <c:v>0%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7777777777777779E-3"/>
                  <c:y val="5.5788859725867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B9-4FC6-B9B8-4F3B3A8580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Arkusz3!$A$3:$A$5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Arkusz3!$B$3:$B$5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9-4FC6-B9B8-4F3B3A8580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63927183"/>
        <c:axId val="2063942575"/>
      </c:barChart>
      <c:catAx>
        <c:axId val="206392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3942575"/>
        <c:crosses val="autoZero"/>
        <c:auto val="1"/>
        <c:lblAlgn val="ctr"/>
        <c:lblOffset val="100"/>
        <c:noMultiLvlLbl val="0"/>
      </c:catAx>
      <c:valAx>
        <c:axId val="20639425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6392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F09-4927-8CFA-ACB1071F91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09-4927-8CFA-ACB1071F9126}"/>
              </c:ext>
            </c:extLst>
          </c:dPt>
          <c:dLbls>
            <c:dLbl>
              <c:idx val="0"/>
              <c:layout>
                <c:manualLayout>
                  <c:x val="-1.1538461538461556E-2"/>
                  <c:y val="1.98879466989703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09-4927-8CFA-ACB1071F9126}"/>
                </c:ext>
              </c:extLst>
            </c:dLbl>
            <c:dLbl>
              <c:idx val="1"/>
              <c:layout>
                <c:manualLayout>
                  <c:x val="-3.8461538461538464E-3"/>
                  <c:y val="3.0289723399959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09-4927-8CFA-ACB1071F9126}"/>
                </c:ext>
              </c:extLst>
            </c:dLbl>
            <c:dLbl>
              <c:idx val="2"/>
              <c:layout>
                <c:manualLayout>
                  <c:x val="1.9230769230769232E-3"/>
                  <c:y val="3.0289723399959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09-4927-8CFA-ACB1071F9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Arkusz3!$A$8:$A$10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Arkusz3!$B$8:$B$10</c:f>
              <c:numCache>
                <c:formatCode>0.0%</c:formatCode>
                <c:ptCount val="3"/>
                <c:pt idx="0">
                  <c:v>0.95</c:v>
                </c:pt>
                <c:pt idx="1">
                  <c:v>2.5000000000000001E-2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9-4927-8CFA-ACB1071F91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2071103"/>
        <c:axId val="2122076511"/>
      </c:barChart>
      <c:catAx>
        <c:axId val="212207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2076511"/>
        <c:crosses val="autoZero"/>
        <c:auto val="1"/>
        <c:lblAlgn val="ctr"/>
        <c:lblOffset val="100"/>
        <c:noMultiLvlLbl val="0"/>
      </c:catAx>
      <c:valAx>
        <c:axId val="21220765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207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C22-4E1F-AA52-845F789964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22-4E1F-AA52-845F78996459}"/>
              </c:ext>
            </c:extLst>
          </c:dPt>
          <c:dLbls>
            <c:dLbl>
              <c:idx val="0"/>
              <c:layout>
                <c:manualLayout>
                  <c:x val="1.9607843137254724E-3"/>
                  <c:y val="3.93803715712005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22-4E1F-AA52-845F78996459}"/>
                </c:ext>
              </c:extLst>
            </c:dLbl>
            <c:dLbl>
              <c:idx val="1"/>
              <c:layout>
                <c:manualLayout>
                  <c:x val="-7.8431372549020335E-3"/>
                  <c:y val="3.9380371571200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22-4E1F-AA52-845F78996459}"/>
                </c:ext>
              </c:extLst>
            </c:dLbl>
            <c:dLbl>
              <c:idx val="2"/>
              <c:layout>
                <c:manualLayout>
                  <c:x val="0"/>
                  <c:y val="-2.5979105552982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22-4E1F-AA52-845F78996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Arkusz3!$A$13:$A$15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WIEDZIAŁEM(A), ŻE PRZEDSTAWICIELE PRACODAWCÓW POPROWADZĄ NIEKTÓRE ZAJĘCIA.</c:v>
                </c:pt>
              </c:strCache>
            </c:strRef>
          </c:cat>
          <c:val>
            <c:numRef>
              <c:f>Arkusz3!$B$13:$B$15</c:f>
              <c:numCache>
                <c:formatCode>0.0%</c:formatCode>
                <c:ptCount val="3"/>
                <c:pt idx="0">
                  <c:v>0.47499999999999998</c:v>
                </c:pt>
                <c:pt idx="1">
                  <c:v>0.17499999999999999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2-4E1F-AA52-845F789964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2071103"/>
        <c:axId val="2122076511"/>
      </c:barChart>
      <c:catAx>
        <c:axId val="212207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2076511"/>
        <c:crosses val="autoZero"/>
        <c:auto val="1"/>
        <c:lblAlgn val="ctr"/>
        <c:lblOffset val="100"/>
        <c:noMultiLvlLbl val="0"/>
      </c:catAx>
      <c:valAx>
        <c:axId val="21220765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207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34D-4328-B576-44CB9B8B6E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4D-4328-B576-44CB9B8B6E8D}"/>
              </c:ext>
            </c:extLst>
          </c:dPt>
          <c:dLbls>
            <c:dLbl>
              <c:idx val="0"/>
              <c:layout>
                <c:manualLayout>
                  <c:x val="-1.7628001488027684E-17"/>
                  <c:y val="6.571774682010755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4D-4328-B576-44CB9B8B6E8D}"/>
                </c:ext>
              </c:extLst>
            </c:dLbl>
            <c:dLbl>
              <c:idx val="1"/>
              <c:layout>
                <c:manualLayout>
                  <c:x val="-3.8461538461539166E-3"/>
                  <c:y val="-8.9582071471835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4D-4328-B576-44CB9B8B6E8D}"/>
                </c:ext>
              </c:extLst>
            </c:dLbl>
            <c:dLbl>
              <c:idx val="2"/>
              <c:layout>
                <c:manualLayout>
                  <c:x val="-7.6923076923076927E-3"/>
                  <c:y val="1.319150010094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4D-4328-B576-44CB9B8B6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Arkusz3!$A$18:$A$20</c:f>
              <c:strCache>
                <c:ptCount val="3"/>
                <c:pt idx="0">
                  <c:v>  WYSTARCZAJĄCĄ, ADEKWATNA DO OCZEKIWANIA</c:v>
                </c:pt>
                <c:pt idx="1">
                  <c:v>  NIEWYSTARCZAJĄCA, OCZEKIWAŁEM/-AM, WIĘKSZEGO UDZIAŁU PRACODAWCÓW</c:v>
                </c:pt>
                <c:pt idx="2">
                  <c:v>  NIE MIAŁO TO DLA MNIE ZNACZENIA</c:v>
                </c:pt>
              </c:strCache>
            </c:strRef>
          </c:cat>
          <c:val>
            <c:numRef>
              <c:f>Arkusz3!$B$18:$B$20</c:f>
              <c:numCache>
                <c:formatCode>0.0%</c:formatCode>
                <c:ptCount val="3"/>
                <c:pt idx="0">
                  <c:v>0.77500000000000002</c:v>
                </c:pt>
                <c:pt idx="1">
                  <c:v>0.2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D-4328-B576-44CB9B8B6E8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2071103"/>
        <c:axId val="2122076511"/>
      </c:barChart>
      <c:catAx>
        <c:axId val="212207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2076511"/>
        <c:crosses val="autoZero"/>
        <c:auto val="1"/>
        <c:lblAlgn val="ctr"/>
        <c:lblOffset val="100"/>
        <c:noMultiLvlLbl val="0"/>
      </c:catAx>
      <c:valAx>
        <c:axId val="21220765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207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E81-4D45-B50E-AAC3653FA190}"/>
              </c:ext>
            </c:extLst>
          </c:dPt>
          <c:dLbls>
            <c:dLbl>
              <c:idx val="0"/>
              <c:layout>
                <c:manualLayout>
                  <c:x val="1.9607843137254724E-3"/>
                  <c:y val="-2.5979105552982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81-4D45-B50E-AAC3653FA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Arkusz3!$A$23:$A$25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 TO ZNACZENIA</c:v>
                </c:pt>
              </c:strCache>
            </c:strRef>
          </c:cat>
          <c:val>
            <c:numRef>
              <c:f>Arkusz3!$B$23:$B$25</c:f>
              <c:numCache>
                <c:formatCode>0.0%</c:formatCode>
                <c:ptCount val="3"/>
                <c:pt idx="0">
                  <c:v>0.97499999999999998</c:v>
                </c:pt>
                <c:pt idx="1">
                  <c:v>0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1-4D45-B50E-AAC3653FA1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2071103"/>
        <c:axId val="2122076511"/>
      </c:barChart>
      <c:catAx>
        <c:axId val="212207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2076511"/>
        <c:crosses val="autoZero"/>
        <c:auto val="1"/>
        <c:lblAlgn val="ctr"/>
        <c:lblOffset val="100"/>
        <c:noMultiLvlLbl val="0"/>
      </c:catAx>
      <c:valAx>
        <c:axId val="21220765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207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3.8461538461538464E-3"/>
                  <c:y val="-1.3323743185947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1D-45A7-AB8E-4C18367925AE}"/>
                </c:ext>
              </c:extLst>
            </c:dLbl>
            <c:dLbl>
              <c:idx val="3"/>
              <c:layout>
                <c:manualLayout>
                  <c:x val="-1.9230769230769232E-3"/>
                  <c:y val="-1.85735917625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1D-45A7-AB8E-4C18367925AE}"/>
                </c:ext>
              </c:extLst>
            </c:dLbl>
            <c:dLbl>
              <c:idx val="4"/>
              <c:layout>
                <c:manualLayout>
                  <c:x val="0"/>
                  <c:y val="-5.75307894205533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1D-45A7-AB8E-4C1836792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Arkusz3!$A$28:$A$32</c:f>
              <c:strCache>
                <c:ptCount val="5"/>
                <c:pt idx="0">
                  <c:v>0 – 20</c:v>
                </c:pt>
                <c:pt idx="1">
                  <c:v>21-40</c:v>
                </c:pt>
                <c:pt idx="2">
                  <c:v>41-60</c:v>
                </c:pt>
                <c:pt idx="3">
                  <c:v>61-80</c:v>
                </c:pt>
                <c:pt idx="4">
                  <c:v>81-100</c:v>
                </c:pt>
              </c:strCache>
            </c:strRef>
          </c:cat>
          <c:val>
            <c:numRef>
              <c:f>Arkusz3!$B$28:$B$32</c:f>
              <c:numCache>
                <c:formatCode>General</c:formatCode>
                <c:ptCount val="5"/>
                <c:pt idx="2" formatCode="0.0%">
                  <c:v>0.05</c:v>
                </c:pt>
                <c:pt idx="3" formatCode="0.0%">
                  <c:v>0.35</c:v>
                </c:pt>
                <c:pt idx="4" formatCode="0.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D-45A7-AB8E-4C18367925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2071103"/>
        <c:axId val="2122076511"/>
      </c:barChart>
      <c:catAx>
        <c:axId val="212207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2076511"/>
        <c:crosses val="autoZero"/>
        <c:auto val="1"/>
        <c:lblAlgn val="ctr"/>
        <c:lblOffset val="100"/>
        <c:noMultiLvlLbl val="0"/>
      </c:catAx>
      <c:valAx>
        <c:axId val="21220765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207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05-4D13-B5B1-948A4F23DB41}"/>
              </c:ext>
            </c:extLst>
          </c:dPt>
          <c:dLbls>
            <c:dLbl>
              <c:idx val="0"/>
              <c:layout>
                <c:manualLayout>
                  <c:x val="5.7562582689556531E-3"/>
                  <c:y val="-1.622856826302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05-4D13-B5B1-948A4F23DB41}"/>
                </c:ext>
              </c:extLst>
            </c:dLbl>
            <c:dLbl>
              <c:idx val="1"/>
              <c:layout>
                <c:manualLayout>
                  <c:x val="-5.7562582689556531E-3"/>
                  <c:y val="6.55699727798995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05-4D13-B5B1-948A4F23D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Arkusz3!$A$35:$A$36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Arkusz3!$B$35:$B$36</c:f>
              <c:numCache>
                <c:formatCode>0.0%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5-4D13-B5B1-948A4F23DB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2071103"/>
        <c:axId val="2122076511"/>
      </c:barChart>
      <c:catAx>
        <c:axId val="212207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2076511"/>
        <c:crosses val="autoZero"/>
        <c:auto val="1"/>
        <c:lblAlgn val="ctr"/>
        <c:lblOffset val="100"/>
        <c:noMultiLvlLbl val="0"/>
      </c:catAx>
      <c:valAx>
        <c:axId val="21220765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207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93349-FBF0-49E5-983D-B7CEA9FC3E0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E39C50DC-6C0D-4992-ABDA-2E40F6C186A2}">
      <dgm:prSet phldrT="[Tekst]"/>
      <dgm:spPr/>
      <dgm:t>
        <a:bodyPr/>
        <a:lstStyle/>
        <a:p>
          <a:r>
            <a:rPr lang="pl-PL" dirty="0" smtClean="0"/>
            <a:t>8</a:t>
          </a:r>
          <a:endParaRPr lang="pl-PL" dirty="0"/>
        </a:p>
      </dgm:t>
    </dgm:pt>
    <dgm:pt modelId="{8C915BD8-141B-4AD3-AC4B-A1EFAD4219D8}" type="parTrans" cxnId="{7AF086FE-EA26-44D6-911C-E2FD5758F16C}">
      <dgm:prSet/>
      <dgm:spPr/>
      <dgm:t>
        <a:bodyPr/>
        <a:lstStyle/>
        <a:p>
          <a:endParaRPr lang="pl-PL"/>
        </a:p>
      </dgm:t>
    </dgm:pt>
    <dgm:pt modelId="{6050C576-7DCE-4B66-BEB8-28D210FA17A2}" type="sibTrans" cxnId="{7AF086FE-EA26-44D6-911C-E2FD5758F16C}">
      <dgm:prSet/>
      <dgm:spPr/>
      <dgm:t>
        <a:bodyPr/>
        <a:lstStyle/>
        <a:p>
          <a:endParaRPr lang="pl-PL"/>
        </a:p>
      </dgm:t>
    </dgm:pt>
    <dgm:pt modelId="{2A73366B-4378-49B5-8AE1-37D9E7F86E1D}">
      <dgm:prSet phldrT="[Tekst]"/>
      <dgm:spPr/>
      <dgm:t>
        <a:bodyPr/>
        <a:lstStyle/>
        <a:p>
          <a:r>
            <a:rPr lang="pl-PL" dirty="0" smtClean="0"/>
            <a:t>1 </a:t>
          </a:r>
          <a:endParaRPr lang="pl-PL" dirty="0"/>
        </a:p>
      </dgm:t>
    </dgm:pt>
    <dgm:pt modelId="{0A765929-E8B3-43AB-9E13-751671E325DC}" type="parTrans" cxnId="{8D73D61D-A6CA-4380-B8C0-BE82F631A2C2}">
      <dgm:prSet/>
      <dgm:spPr/>
      <dgm:t>
        <a:bodyPr/>
        <a:lstStyle/>
        <a:p>
          <a:endParaRPr lang="pl-PL"/>
        </a:p>
      </dgm:t>
    </dgm:pt>
    <dgm:pt modelId="{863F5216-93AA-49DA-845F-8E19C7994CB4}" type="sibTrans" cxnId="{8D73D61D-A6CA-4380-B8C0-BE82F631A2C2}">
      <dgm:prSet/>
      <dgm:spPr/>
      <dgm:t>
        <a:bodyPr/>
        <a:lstStyle/>
        <a:p>
          <a:endParaRPr lang="pl-PL"/>
        </a:p>
      </dgm:t>
    </dgm:pt>
    <dgm:pt modelId="{B89104FD-9483-43DB-8924-14A46A789C40}">
      <dgm:prSet phldrT="[Tekst]"/>
      <dgm:spPr/>
      <dgm:t>
        <a:bodyPr/>
        <a:lstStyle/>
        <a:p>
          <a:r>
            <a:rPr lang="pl-PL" dirty="0" smtClean="0"/>
            <a:t>30%</a:t>
          </a:r>
          <a:endParaRPr lang="pl-PL" dirty="0"/>
        </a:p>
      </dgm:t>
    </dgm:pt>
    <dgm:pt modelId="{4CFCBA19-EDCE-4F52-9209-7F1FB4FF80AD}" type="parTrans" cxnId="{4863DB04-C348-4874-9979-47809EAF66B0}">
      <dgm:prSet/>
      <dgm:spPr/>
      <dgm:t>
        <a:bodyPr/>
        <a:lstStyle/>
        <a:p>
          <a:endParaRPr lang="pl-PL"/>
        </a:p>
      </dgm:t>
    </dgm:pt>
    <dgm:pt modelId="{5C059DF6-B9F3-4089-B92F-9EE5EBB4F238}" type="sibTrans" cxnId="{4863DB04-C348-4874-9979-47809EAF66B0}">
      <dgm:prSet/>
      <dgm:spPr/>
      <dgm:t>
        <a:bodyPr/>
        <a:lstStyle/>
        <a:p>
          <a:endParaRPr lang="pl-PL"/>
        </a:p>
      </dgm:t>
    </dgm:pt>
    <dgm:pt modelId="{72EEED5F-E350-4721-9DCB-D64BF7F13C10}" type="pres">
      <dgm:prSet presAssocID="{43A93349-FBF0-49E5-983D-B7CEA9FC3E0A}" presName="linearFlow" presStyleCnt="0">
        <dgm:presLayoutVars>
          <dgm:dir/>
          <dgm:resizeHandles val="exact"/>
        </dgm:presLayoutVars>
      </dgm:prSet>
      <dgm:spPr/>
    </dgm:pt>
    <dgm:pt modelId="{BE654967-7A13-4601-983A-E5C20174D4E4}" type="pres">
      <dgm:prSet presAssocID="{E39C50DC-6C0D-4992-ABDA-2E40F6C186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51DAEE-0F7D-436B-A279-B9CE5D3A0E33}" type="pres">
      <dgm:prSet presAssocID="{6050C576-7DCE-4B66-BEB8-28D210FA17A2}" presName="spacerL" presStyleCnt="0"/>
      <dgm:spPr/>
    </dgm:pt>
    <dgm:pt modelId="{8BA818F7-E1CC-4B29-9988-423F6DC32641}" type="pres">
      <dgm:prSet presAssocID="{6050C576-7DCE-4B66-BEB8-28D210FA17A2}" presName="sibTrans" presStyleLbl="sibTrans2D1" presStyleIdx="0" presStyleCnt="2"/>
      <dgm:spPr/>
      <dgm:t>
        <a:bodyPr/>
        <a:lstStyle/>
        <a:p>
          <a:endParaRPr lang="pl-PL"/>
        </a:p>
      </dgm:t>
    </dgm:pt>
    <dgm:pt modelId="{956ACD59-9B11-44EF-9887-9966A0237C45}" type="pres">
      <dgm:prSet presAssocID="{6050C576-7DCE-4B66-BEB8-28D210FA17A2}" presName="spacerR" presStyleCnt="0"/>
      <dgm:spPr/>
    </dgm:pt>
    <dgm:pt modelId="{7B1399E7-25E8-46AA-9254-4F6F633A765B}" type="pres">
      <dgm:prSet presAssocID="{2A73366B-4378-49B5-8AE1-37D9E7F86E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0AA89D-5896-44F4-A77A-445E5753B41F}" type="pres">
      <dgm:prSet presAssocID="{863F5216-93AA-49DA-845F-8E19C7994CB4}" presName="spacerL" presStyleCnt="0"/>
      <dgm:spPr/>
    </dgm:pt>
    <dgm:pt modelId="{F6CF19DF-DDB3-4935-8168-E26E01933F2A}" type="pres">
      <dgm:prSet presAssocID="{863F5216-93AA-49DA-845F-8E19C7994CB4}" presName="sibTrans" presStyleLbl="sibTrans2D1" presStyleIdx="1" presStyleCnt="2"/>
      <dgm:spPr/>
      <dgm:t>
        <a:bodyPr/>
        <a:lstStyle/>
        <a:p>
          <a:endParaRPr lang="pl-PL"/>
        </a:p>
      </dgm:t>
    </dgm:pt>
    <dgm:pt modelId="{82A4E32E-E237-49E3-8D17-11B71F0F56A7}" type="pres">
      <dgm:prSet presAssocID="{863F5216-93AA-49DA-845F-8E19C7994CB4}" presName="spacerR" presStyleCnt="0"/>
      <dgm:spPr/>
    </dgm:pt>
    <dgm:pt modelId="{FA1D12D8-ED61-49FA-8F3E-CE383E6BACB4}" type="pres">
      <dgm:prSet presAssocID="{B89104FD-9483-43DB-8924-14A46A789C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73D61D-A6CA-4380-B8C0-BE82F631A2C2}" srcId="{43A93349-FBF0-49E5-983D-B7CEA9FC3E0A}" destId="{2A73366B-4378-49B5-8AE1-37D9E7F86E1D}" srcOrd="1" destOrd="0" parTransId="{0A765929-E8B3-43AB-9E13-751671E325DC}" sibTransId="{863F5216-93AA-49DA-845F-8E19C7994CB4}"/>
    <dgm:cxn modelId="{140534A7-2519-4FC5-A1B6-12F5E29E8B94}" type="presOf" srcId="{B89104FD-9483-43DB-8924-14A46A789C40}" destId="{FA1D12D8-ED61-49FA-8F3E-CE383E6BACB4}" srcOrd="0" destOrd="0" presId="urn:microsoft.com/office/officeart/2005/8/layout/equation1"/>
    <dgm:cxn modelId="{2DA47A84-AB99-47BD-A5DB-A838C4CA1EC6}" type="presOf" srcId="{6050C576-7DCE-4B66-BEB8-28D210FA17A2}" destId="{8BA818F7-E1CC-4B29-9988-423F6DC32641}" srcOrd="0" destOrd="0" presId="urn:microsoft.com/office/officeart/2005/8/layout/equation1"/>
    <dgm:cxn modelId="{7AF086FE-EA26-44D6-911C-E2FD5758F16C}" srcId="{43A93349-FBF0-49E5-983D-B7CEA9FC3E0A}" destId="{E39C50DC-6C0D-4992-ABDA-2E40F6C186A2}" srcOrd="0" destOrd="0" parTransId="{8C915BD8-141B-4AD3-AC4B-A1EFAD4219D8}" sibTransId="{6050C576-7DCE-4B66-BEB8-28D210FA17A2}"/>
    <dgm:cxn modelId="{6C0980F2-EFC8-45A4-A9AD-45967E80EC73}" type="presOf" srcId="{E39C50DC-6C0D-4992-ABDA-2E40F6C186A2}" destId="{BE654967-7A13-4601-983A-E5C20174D4E4}" srcOrd="0" destOrd="0" presId="urn:microsoft.com/office/officeart/2005/8/layout/equation1"/>
    <dgm:cxn modelId="{BBF0771A-389A-4704-AB98-89C4C41CEB7A}" type="presOf" srcId="{43A93349-FBF0-49E5-983D-B7CEA9FC3E0A}" destId="{72EEED5F-E350-4721-9DCB-D64BF7F13C10}" srcOrd="0" destOrd="0" presId="urn:microsoft.com/office/officeart/2005/8/layout/equation1"/>
    <dgm:cxn modelId="{DC360A00-F327-41C6-82BC-1DC3ADDC9D21}" type="presOf" srcId="{863F5216-93AA-49DA-845F-8E19C7994CB4}" destId="{F6CF19DF-DDB3-4935-8168-E26E01933F2A}" srcOrd="0" destOrd="0" presId="urn:microsoft.com/office/officeart/2005/8/layout/equation1"/>
    <dgm:cxn modelId="{4863DB04-C348-4874-9979-47809EAF66B0}" srcId="{43A93349-FBF0-49E5-983D-B7CEA9FC3E0A}" destId="{B89104FD-9483-43DB-8924-14A46A789C40}" srcOrd="2" destOrd="0" parTransId="{4CFCBA19-EDCE-4F52-9209-7F1FB4FF80AD}" sibTransId="{5C059DF6-B9F3-4089-B92F-9EE5EBB4F238}"/>
    <dgm:cxn modelId="{FC16954A-70B4-42CD-B930-617E681EE1D6}" type="presOf" srcId="{2A73366B-4378-49B5-8AE1-37D9E7F86E1D}" destId="{7B1399E7-25E8-46AA-9254-4F6F633A765B}" srcOrd="0" destOrd="0" presId="urn:microsoft.com/office/officeart/2005/8/layout/equation1"/>
    <dgm:cxn modelId="{91ECA5FC-34B6-4EB4-8A73-3A6B9CF07A50}" type="presParOf" srcId="{72EEED5F-E350-4721-9DCB-D64BF7F13C10}" destId="{BE654967-7A13-4601-983A-E5C20174D4E4}" srcOrd="0" destOrd="0" presId="urn:microsoft.com/office/officeart/2005/8/layout/equation1"/>
    <dgm:cxn modelId="{8BBF5959-2CFE-4BD7-919F-AE3B7372DA31}" type="presParOf" srcId="{72EEED5F-E350-4721-9DCB-D64BF7F13C10}" destId="{8651DAEE-0F7D-436B-A279-B9CE5D3A0E33}" srcOrd="1" destOrd="0" presId="urn:microsoft.com/office/officeart/2005/8/layout/equation1"/>
    <dgm:cxn modelId="{FC5120C2-B67B-40D1-B740-BFF98CB8AF4B}" type="presParOf" srcId="{72EEED5F-E350-4721-9DCB-D64BF7F13C10}" destId="{8BA818F7-E1CC-4B29-9988-423F6DC32641}" srcOrd="2" destOrd="0" presId="urn:microsoft.com/office/officeart/2005/8/layout/equation1"/>
    <dgm:cxn modelId="{1435528A-14E8-4E44-B2B2-1EF86F8ED60C}" type="presParOf" srcId="{72EEED5F-E350-4721-9DCB-D64BF7F13C10}" destId="{956ACD59-9B11-44EF-9887-9966A0237C45}" srcOrd="3" destOrd="0" presId="urn:microsoft.com/office/officeart/2005/8/layout/equation1"/>
    <dgm:cxn modelId="{08455A3D-A27F-4A73-87EA-E44B35313F8F}" type="presParOf" srcId="{72EEED5F-E350-4721-9DCB-D64BF7F13C10}" destId="{7B1399E7-25E8-46AA-9254-4F6F633A765B}" srcOrd="4" destOrd="0" presId="urn:microsoft.com/office/officeart/2005/8/layout/equation1"/>
    <dgm:cxn modelId="{2E0723B9-3365-4CE5-9184-217D2054A789}" type="presParOf" srcId="{72EEED5F-E350-4721-9DCB-D64BF7F13C10}" destId="{070AA89D-5896-44F4-A77A-445E5753B41F}" srcOrd="5" destOrd="0" presId="urn:microsoft.com/office/officeart/2005/8/layout/equation1"/>
    <dgm:cxn modelId="{EFABD776-6D0D-4AF2-9385-5A9AD1DF01B8}" type="presParOf" srcId="{72EEED5F-E350-4721-9DCB-D64BF7F13C10}" destId="{F6CF19DF-DDB3-4935-8168-E26E01933F2A}" srcOrd="6" destOrd="0" presId="urn:microsoft.com/office/officeart/2005/8/layout/equation1"/>
    <dgm:cxn modelId="{140439E0-4E22-40DF-96D7-B0340DEDC3C5}" type="presParOf" srcId="{72EEED5F-E350-4721-9DCB-D64BF7F13C10}" destId="{82A4E32E-E237-49E3-8D17-11B71F0F56A7}" srcOrd="7" destOrd="0" presId="urn:microsoft.com/office/officeart/2005/8/layout/equation1"/>
    <dgm:cxn modelId="{2E2B4B88-EEC4-43B6-967E-D5D47DCCB6B9}" type="presParOf" srcId="{72EEED5F-E350-4721-9DCB-D64BF7F13C10}" destId="{FA1D12D8-ED61-49FA-8F3E-CE383E6BACB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16C65-A602-4470-AD64-569FDEE8F5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802DF29-7024-4D79-9956-2225EE96EE46}">
      <dgm:prSet phldrT="[Tekst]"/>
      <dgm:spPr/>
      <dgm:t>
        <a:bodyPr/>
        <a:lstStyle/>
        <a:p>
          <a:r>
            <a:rPr lang="pl-PL" dirty="0" smtClean="0"/>
            <a:t>Ankieta studencka</a:t>
          </a:r>
          <a:endParaRPr lang="pl-PL" dirty="0"/>
        </a:p>
      </dgm:t>
    </dgm:pt>
    <dgm:pt modelId="{18B73F91-5E71-4304-A45F-D11BF5CCE94F}" type="parTrans" cxnId="{2D446E0A-69DA-4584-B96B-8724CA7C5952}">
      <dgm:prSet/>
      <dgm:spPr/>
      <dgm:t>
        <a:bodyPr/>
        <a:lstStyle/>
        <a:p>
          <a:endParaRPr lang="pl-PL"/>
        </a:p>
      </dgm:t>
    </dgm:pt>
    <dgm:pt modelId="{879CCB2E-0315-4F55-95DB-94FF91DC0535}" type="sibTrans" cxnId="{2D446E0A-69DA-4584-B96B-8724CA7C5952}">
      <dgm:prSet/>
      <dgm:spPr/>
      <dgm:t>
        <a:bodyPr/>
        <a:lstStyle/>
        <a:p>
          <a:endParaRPr lang="pl-PL"/>
        </a:p>
      </dgm:t>
    </dgm:pt>
    <dgm:pt modelId="{107A86A2-FDFB-48D1-8658-D908AD6C6914}">
      <dgm:prSet phldrT="[Tekst]"/>
      <dgm:spPr/>
      <dgm:t>
        <a:bodyPr/>
        <a:lstStyle/>
        <a:p>
          <a:r>
            <a:rPr lang="pl-PL" dirty="0" smtClean="0"/>
            <a:t>Rozmowy z prowadzącymi zajęcia</a:t>
          </a:r>
          <a:endParaRPr lang="pl-PL" dirty="0"/>
        </a:p>
      </dgm:t>
    </dgm:pt>
    <dgm:pt modelId="{5D00A00D-A692-4303-826E-5CCA06E221D6}" type="parTrans" cxnId="{972F87A3-D959-418D-B848-3683E70CD56C}">
      <dgm:prSet/>
      <dgm:spPr/>
      <dgm:t>
        <a:bodyPr/>
        <a:lstStyle/>
        <a:p>
          <a:endParaRPr lang="pl-PL"/>
        </a:p>
      </dgm:t>
    </dgm:pt>
    <dgm:pt modelId="{AFDFDA22-818B-4129-92D8-3E4CF73AAA36}" type="sibTrans" cxnId="{972F87A3-D959-418D-B848-3683E70CD56C}">
      <dgm:prSet/>
      <dgm:spPr/>
      <dgm:t>
        <a:bodyPr/>
        <a:lstStyle/>
        <a:p>
          <a:endParaRPr lang="pl-PL"/>
        </a:p>
      </dgm:t>
    </dgm:pt>
    <dgm:pt modelId="{3218B43F-6258-41ED-B72F-5E8550950FCF}" type="pres">
      <dgm:prSet presAssocID="{66716C65-A602-4470-AD64-569FDEE8F505}" presName="linearFlow" presStyleCnt="0">
        <dgm:presLayoutVars>
          <dgm:dir/>
          <dgm:resizeHandles val="exact"/>
        </dgm:presLayoutVars>
      </dgm:prSet>
      <dgm:spPr/>
    </dgm:pt>
    <dgm:pt modelId="{BF6F2B55-A1DA-4ADB-A7D9-2EB24AA02725}" type="pres">
      <dgm:prSet presAssocID="{F802DF29-7024-4D79-9956-2225EE96EE46}" presName="composite" presStyleCnt="0"/>
      <dgm:spPr/>
    </dgm:pt>
    <dgm:pt modelId="{933A5184-F5BA-4E23-B9F7-7311EC96EA94}" type="pres">
      <dgm:prSet presAssocID="{F802DF29-7024-4D79-9956-2225EE96EE46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</dgm:pt>
    <dgm:pt modelId="{414EC465-B0AE-4D6E-81EF-DC6CC88E5027}" type="pres">
      <dgm:prSet presAssocID="{F802DF29-7024-4D79-9956-2225EE96EE4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28A564-A66A-41E4-9727-8F83B830E775}" type="pres">
      <dgm:prSet presAssocID="{879CCB2E-0315-4F55-95DB-94FF91DC0535}" presName="spacing" presStyleCnt="0"/>
      <dgm:spPr/>
    </dgm:pt>
    <dgm:pt modelId="{EB065520-5D68-4DA4-ACC7-4DCF79CEA7B6}" type="pres">
      <dgm:prSet presAssocID="{107A86A2-FDFB-48D1-8658-D908AD6C6914}" presName="composite" presStyleCnt="0"/>
      <dgm:spPr/>
    </dgm:pt>
    <dgm:pt modelId="{B26FE50A-A05D-4067-9A7C-9E186AA76495}" type="pres">
      <dgm:prSet presAssocID="{107A86A2-FDFB-48D1-8658-D908AD6C6914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956FC21-A8C4-4D2A-BAD1-0CB9D1B2C042}" type="pres">
      <dgm:prSet presAssocID="{107A86A2-FDFB-48D1-8658-D908AD6C691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2F87A3-D959-418D-B848-3683E70CD56C}" srcId="{66716C65-A602-4470-AD64-569FDEE8F505}" destId="{107A86A2-FDFB-48D1-8658-D908AD6C6914}" srcOrd="1" destOrd="0" parTransId="{5D00A00D-A692-4303-826E-5CCA06E221D6}" sibTransId="{AFDFDA22-818B-4129-92D8-3E4CF73AAA36}"/>
    <dgm:cxn modelId="{2D446E0A-69DA-4584-B96B-8724CA7C5952}" srcId="{66716C65-A602-4470-AD64-569FDEE8F505}" destId="{F802DF29-7024-4D79-9956-2225EE96EE46}" srcOrd="0" destOrd="0" parTransId="{18B73F91-5E71-4304-A45F-D11BF5CCE94F}" sibTransId="{879CCB2E-0315-4F55-95DB-94FF91DC0535}"/>
    <dgm:cxn modelId="{99700536-6CA9-4D05-ADE2-D3057E18C267}" type="presOf" srcId="{66716C65-A602-4470-AD64-569FDEE8F505}" destId="{3218B43F-6258-41ED-B72F-5E8550950FCF}" srcOrd="0" destOrd="0" presId="urn:microsoft.com/office/officeart/2005/8/layout/vList3"/>
    <dgm:cxn modelId="{C293116C-4A2A-44F0-B638-C642A7CC1D58}" type="presOf" srcId="{107A86A2-FDFB-48D1-8658-D908AD6C6914}" destId="{E956FC21-A8C4-4D2A-BAD1-0CB9D1B2C042}" srcOrd="0" destOrd="0" presId="urn:microsoft.com/office/officeart/2005/8/layout/vList3"/>
    <dgm:cxn modelId="{AC7ADE08-BF80-4ECF-AF61-74E61FF100FD}" type="presOf" srcId="{F802DF29-7024-4D79-9956-2225EE96EE46}" destId="{414EC465-B0AE-4D6E-81EF-DC6CC88E5027}" srcOrd="0" destOrd="0" presId="urn:microsoft.com/office/officeart/2005/8/layout/vList3"/>
    <dgm:cxn modelId="{B0AAC70D-3E8D-4D5C-BAF4-E5E4F5D064E0}" type="presParOf" srcId="{3218B43F-6258-41ED-B72F-5E8550950FCF}" destId="{BF6F2B55-A1DA-4ADB-A7D9-2EB24AA02725}" srcOrd="0" destOrd="0" presId="urn:microsoft.com/office/officeart/2005/8/layout/vList3"/>
    <dgm:cxn modelId="{E56BEE97-446A-4820-A43B-B4478B0C16BD}" type="presParOf" srcId="{BF6F2B55-A1DA-4ADB-A7D9-2EB24AA02725}" destId="{933A5184-F5BA-4E23-B9F7-7311EC96EA94}" srcOrd="0" destOrd="0" presId="urn:microsoft.com/office/officeart/2005/8/layout/vList3"/>
    <dgm:cxn modelId="{E8A20D8C-BD87-40A1-91ED-2D28657D66B5}" type="presParOf" srcId="{BF6F2B55-A1DA-4ADB-A7D9-2EB24AA02725}" destId="{414EC465-B0AE-4D6E-81EF-DC6CC88E5027}" srcOrd="1" destOrd="0" presId="urn:microsoft.com/office/officeart/2005/8/layout/vList3"/>
    <dgm:cxn modelId="{3DDE64E5-0749-4075-A4AA-4E544BBCC355}" type="presParOf" srcId="{3218B43F-6258-41ED-B72F-5E8550950FCF}" destId="{AF28A564-A66A-41E4-9727-8F83B830E775}" srcOrd="1" destOrd="0" presId="urn:microsoft.com/office/officeart/2005/8/layout/vList3"/>
    <dgm:cxn modelId="{A7E8DF32-3F73-4C27-BE71-AFCDF7045D75}" type="presParOf" srcId="{3218B43F-6258-41ED-B72F-5E8550950FCF}" destId="{EB065520-5D68-4DA4-ACC7-4DCF79CEA7B6}" srcOrd="2" destOrd="0" presId="urn:microsoft.com/office/officeart/2005/8/layout/vList3"/>
    <dgm:cxn modelId="{A41DBD02-C308-4E17-B9E9-6A3F63411034}" type="presParOf" srcId="{EB065520-5D68-4DA4-ACC7-4DCF79CEA7B6}" destId="{B26FE50A-A05D-4067-9A7C-9E186AA76495}" srcOrd="0" destOrd="0" presId="urn:microsoft.com/office/officeart/2005/8/layout/vList3"/>
    <dgm:cxn modelId="{DCD50110-5DB7-4048-B227-ADDB42CB6A1E}" type="presParOf" srcId="{EB065520-5D68-4DA4-ACC7-4DCF79CEA7B6}" destId="{E956FC21-A8C4-4D2A-BAD1-0CB9D1B2C0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54967-7A13-4601-983A-E5C20174D4E4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kern="1200" dirty="0" smtClean="0"/>
            <a:t>8</a:t>
          </a:r>
          <a:endParaRPr lang="pl-PL" sz="3900" kern="1200" dirty="0"/>
        </a:p>
      </dsp:txBody>
      <dsp:txXfrm>
        <a:off x="200017" y="1551591"/>
        <a:ext cx="960816" cy="960816"/>
      </dsp:txXfrm>
    </dsp:sp>
    <dsp:sp modelId="{8BA818F7-E1CC-4B29-9988-423F6DC32641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1574623" y="1939318"/>
        <a:ext cx="579178" cy="185362"/>
      </dsp:txXfrm>
    </dsp:sp>
    <dsp:sp modelId="{7B1399E7-25E8-46AA-9254-4F6F633A765B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kern="1200" dirty="0" smtClean="0"/>
            <a:t>1 </a:t>
          </a:r>
          <a:endParaRPr lang="pl-PL" sz="3900" kern="1200" dirty="0"/>
        </a:p>
      </dsp:txBody>
      <dsp:txXfrm>
        <a:off x="2567591" y="1551591"/>
        <a:ext cx="960816" cy="960816"/>
      </dsp:txXfrm>
    </dsp:sp>
    <dsp:sp modelId="{F6CF19DF-DDB3-4935-8168-E26E01933F2A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300" kern="1200"/>
        </a:p>
      </dsp:txBody>
      <dsp:txXfrm>
        <a:off x="3942198" y="1800296"/>
        <a:ext cx="579178" cy="463406"/>
      </dsp:txXfrm>
    </dsp:sp>
    <dsp:sp modelId="{FA1D12D8-ED61-49FA-8F3E-CE383E6BACB4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kern="1200" dirty="0" smtClean="0"/>
            <a:t>30%</a:t>
          </a:r>
          <a:endParaRPr lang="pl-PL" sz="3900" kern="1200" dirty="0"/>
        </a:p>
      </dsp:txBody>
      <dsp:txXfrm>
        <a:off x="4935166" y="1551591"/>
        <a:ext cx="960816" cy="960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EC465-B0AE-4D6E-81EF-DC6CC88E5027}">
      <dsp:nvSpPr>
        <dsp:cNvPr id="0" name=""/>
        <dsp:cNvSpPr/>
      </dsp:nvSpPr>
      <dsp:spPr>
        <a:xfrm rot="10800000">
          <a:off x="1654206" y="1616"/>
          <a:ext cx="4813935" cy="1766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06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Ankieta studencka</a:t>
          </a:r>
          <a:endParaRPr lang="pl-PL" sz="3500" kern="1200" dirty="0"/>
        </a:p>
      </dsp:txBody>
      <dsp:txXfrm rot="10800000">
        <a:off x="2095880" y="1616"/>
        <a:ext cx="4372261" cy="1766697"/>
      </dsp:txXfrm>
    </dsp:sp>
    <dsp:sp modelId="{933A5184-F5BA-4E23-B9F7-7311EC96EA94}">
      <dsp:nvSpPr>
        <dsp:cNvPr id="0" name=""/>
        <dsp:cNvSpPr/>
      </dsp:nvSpPr>
      <dsp:spPr>
        <a:xfrm>
          <a:off x="770858" y="1616"/>
          <a:ext cx="1766697" cy="17666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6FC21-A8C4-4D2A-BAD1-0CB9D1B2C042}">
      <dsp:nvSpPr>
        <dsp:cNvPr id="0" name=""/>
        <dsp:cNvSpPr/>
      </dsp:nvSpPr>
      <dsp:spPr>
        <a:xfrm rot="10800000">
          <a:off x="1654206" y="2295686"/>
          <a:ext cx="4813935" cy="1766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06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Rozmowy z prowadzącymi zajęcia</a:t>
          </a:r>
          <a:endParaRPr lang="pl-PL" sz="3500" kern="1200" dirty="0"/>
        </a:p>
      </dsp:txBody>
      <dsp:txXfrm rot="10800000">
        <a:off x="2095880" y="2295686"/>
        <a:ext cx="4372261" cy="1766697"/>
      </dsp:txXfrm>
    </dsp:sp>
    <dsp:sp modelId="{B26FE50A-A05D-4067-9A7C-9E186AA76495}">
      <dsp:nvSpPr>
        <dsp:cNvPr id="0" name=""/>
        <dsp:cNvSpPr/>
      </dsp:nvSpPr>
      <dsp:spPr>
        <a:xfrm>
          <a:off x="770858" y="2295686"/>
          <a:ext cx="1766697" cy="17666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DBCF0-A212-47F7-BCE7-60E521887C4F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AA7A-DC37-4016-9547-9BC51BD70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64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Zastępca Dyrektora Izby Administracji Skarbowej w Białymstoku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Wykształcenie i tytuł naukowy: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1976 - 1980 studia magisterskie, Uniwersytet Warszawski Filia w Białymstoku na kierunku chemia, 1980 magister chemii (dyplom z wyróżnieniem), w tym blok dydaktyczny pozwalający na pracę nauczycielską.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1984 - 1986 studia doktoranckie w zakresie analizy i chemii organicznej, Uniwersytet Gdański, 1986 tytuł naukowy doktor nauk chemicznych</a:t>
            </a:r>
          </a:p>
          <a:p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Studia podyplomowe: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2016-2017 – studia podyplomowe Zarządzanie Zasobami Ludzkimi, Uniwersytet w Białymstoku, Wydział Ekonomii i Zarządzania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647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Główny cel projektu to podniesienie kompetencji studentów/tek i dopasowanie ich do potrzeb gospodarki, rynku pracy, społeczeństwa przez utworzenie i realizację nowego kierunku "szytego" na miarę potrzeb społeczno-gospodarczych</a:t>
            </a:r>
          </a:p>
          <a:p>
            <a:r>
              <a:rPr lang="pl-PL" dirty="0" smtClean="0"/>
              <a:t> Projekt obejmuje swoim zakresem merytorycznym działania włączające różnych pracodawców w przygotowanie programów kształcenia i realizację nowego kierunku studiów.</a:t>
            </a:r>
          </a:p>
          <a:p>
            <a:r>
              <a:rPr lang="pl-PL" dirty="0" smtClean="0"/>
              <a:t>Plan studiów został przygotowany w ramach współpracy Wydziału Biologiczno-Chemicznego z Centralnym Laboratorium Kryminalistycznym w Warszawie, Laboratorium Komendy Wojewódzkiej Policji oraz Izbą Celną w Białymstoku.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Główny cel projektu to podniesienie kompetencji studentów/tek i dopasowanie ich do potrzeb gospodarki, rynku pracy, społeczeństwa przez utworzenie i realizację nowego kierunku "szytego" na miarę potrzeb społeczno-gospodarczych</a:t>
            </a:r>
          </a:p>
          <a:p>
            <a:r>
              <a:rPr lang="pl-PL" dirty="0" smtClean="0"/>
              <a:t> Projekt obejmuje swoim zakresem merytorycznym działania włączające różnych pracodawców w przygotowanie programów kształcenia i realizację nowego kierunku studiów.</a:t>
            </a:r>
          </a:p>
          <a:p>
            <a:r>
              <a:rPr lang="pl-PL" dirty="0" smtClean="0"/>
              <a:t>Plan studiów został przygotowany w ramach współpracy Wydziału Biologiczno-Chemicznego z Centralnym Laboratorium Kryminalistycznym w Warszawie, Laboratorium Komendy Wojewódzkiej Policji oraz Izbą Celną w Białymstoku.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7169" y="837449"/>
            <a:ext cx="4846298" cy="2209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pl-PL" sz="3200" dirty="0" smtClean="0">
                <a:solidFill>
                  <a:schemeClr val="bg1"/>
                </a:solidFill>
              </a:rPr>
              <a:t>ABSOLWENT, PRACODAWCA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I </a:t>
            </a:r>
            <a:r>
              <a:rPr lang="pl-PL" sz="3200" dirty="0">
                <a:solidFill>
                  <a:schemeClr val="bg1"/>
                </a:solidFill>
              </a:rPr>
              <a:t>WYKŁADOWCA – TRZY STANY JEDNA OSOBA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5926" y="5640857"/>
            <a:ext cx="6248400" cy="1148412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70000" lnSpcReduction="20000"/>
          </a:bodyPr>
          <a:lstStyle/>
          <a:p>
            <a:pPr algn="l">
              <a:defRPr/>
            </a:pPr>
            <a:r>
              <a:rPr lang="en-US" dirty="0" err="1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 Eligiusz </a:t>
            </a:r>
            <a:r>
              <a:rPr lang="en-US" dirty="0" smtClean="0">
                <a:solidFill>
                  <a:schemeClr val="bg1"/>
                </a:solidFill>
              </a:rPr>
              <a:t>Dubis</a:t>
            </a:r>
            <a:endParaRPr lang="pl-PL" dirty="0" smtClean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pl-PL" dirty="0" smtClean="0">
                <a:solidFill>
                  <a:schemeClr val="bg1"/>
                </a:solidFill>
              </a:rPr>
              <a:t>Z-ca Dyrektora </a:t>
            </a:r>
          </a:p>
          <a:p>
            <a:pPr algn="l">
              <a:defRPr/>
            </a:pPr>
            <a:r>
              <a:rPr lang="pl-PL" dirty="0" smtClean="0">
                <a:solidFill>
                  <a:schemeClr val="bg1"/>
                </a:solidFill>
              </a:rPr>
              <a:t>Izby Administracji Skarbowej w Białymstoku</a:t>
            </a:r>
            <a:endParaRPr lang="en-US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753" y="466040"/>
            <a:ext cx="1150374" cy="115037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08" y="5052565"/>
            <a:ext cx="967563" cy="10668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46" y="4141088"/>
            <a:ext cx="955371" cy="63691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7169" y="29848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Czy aktywne włączenie się, absolwenta, pracodawcy  w proces dydaktyczny może podnieść jakość kształcenia i stać się elementem przewagi konkurencyjnej danego kierunku, wydziału lub uczelni?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06" y="1942349"/>
            <a:ext cx="1113494" cy="836563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4923467" y="2984814"/>
            <a:ext cx="1600728" cy="938377"/>
            <a:chOff x="4923467" y="2984814"/>
            <a:chExt cx="1600728" cy="938377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467" y="2984814"/>
              <a:ext cx="1260819" cy="881712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5021861" y="3676970"/>
              <a:ext cx="15023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altLang="pl-PL" sz="1000" dirty="0">
                  <a:solidFill>
                    <a:srgbClr val="7F7F7F"/>
                  </a:solidFill>
                </a:rPr>
                <a:t>Izba Celna w </a:t>
              </a:r>
              <a:r>
                <a:rPr lang="pl-PL" altLang="pl-PL" sz="1000" dirty="0" smtClean="0">
                  <a:solidFill>
                    <a:srgbClr val="7F7F7F"/>
                  </a:solidFill>
                </a:rPr>
                <a:t>Białymstoku</a:t>
              </a:r>
              <a:endParaRPr lang="pl-PL" altLang="pl-PL" sz="1000" dirty="0">
                <a:solidFill>
                  <a:srgbClr val="7F7F7F"/>
                </a:solidFill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105926" y="66431"/>
            <a:ext cx="644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Absolwenci </a:t>
            </a:r>
            <a:r>
              <a:rPr lang="pl-PL" sz="1400" dirty="0" err="1">
                <a:solidFill>
                  <a:schemeClr val="bg1"/>
                </a:solidFill>
              </a:rPr>
              <a:t>UwB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smtClean="0">
                <a:solidFill>
                  <a:schemeClr val="bg1"/>
                </a:solidFill>
              </a:rPr>
              <a:t> na </a:t>
            </a:r>
            <a:r>
              <a:rPr lang="pl-PL" sz="1400" dirty="0">
                <a:solidFill>
                  <a:schemeClr val="bg1"/>
                </a:solidFill>
              </a:rPr>
              <a:t>Rynku </a:t>
            </a:r>
            <a:r>
              <a:rPr lang="pl-PL" sz="1400" dirty="0" smtClean="0">
                <a:solidFill>
                  <a:schemeClr val="bg1"/>
                </a:solidFill>
              </a:rPr>
              <a:t>Pracy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II Ogólnouczelniane Seminarium nt. Jakości Kształcenia w </a:t>
            </a:r>
            <a:r>
              <a:rPr lang="pl-PL" sz="1400" dirty="0" err="1" smtClean="0">
                <a:solidFill>
                  <a:schemeClr val="bg1"/>
                </a:solidFill>
              </a:rPr>
              <a:t>UwB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81200" y="152400"/>
            <a:ext cx="716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6.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CZY PANA(I) ZDANIEM ZAJĘCIA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PROWADZONE 	PRZEZ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PRZEDSTAWICIELI PRACODAWCÓW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PODNOSZĄ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ATRAKCYJNOŚĆ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KIERUNKU?</a:t>
            </a: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951442"/>
              </p:ext>
            </p:extLst>
          </p:nvPr>
        </p:nvGraphicFramePr>
        <p:xfrm>
          <a:off x="2286000" y="205740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3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81200" y="152400"/>
            <a:ext cx="716279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. JAK  PAN(I) OCENIA POZIOM DYDAKTYCZNY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WIĘKSZOŚCI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ZAJĘĆ PROWADZONYCH PRZEZ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PRZEDSTAWICIELI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PRACODAWCÓW? </a:t>
            </a:r>
            <a:endParaRPr lang="pl-P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1050" dirty="0" smtClean="0">
                <a:solidFill>
                  <a:schemeClr val="tx2">
                    <a:lumMod val="50000"/>
                  </a:schemeClr>
                </a:solidFill>
              </a:rPr>
              <a:t>PROSZĘ </a:t>
            </a:r>
            <a:r>
              <a:rPr lang="pl-PL" sz="1050" dirty="0">
                <a:solidFill>
                  <a:schemeClr val="tx2">
                    <a:lumMod val="50000"/>
                  </a:schemeClr>
                </a:solidFill>
              </a:rPr>
              <a:t>WSKAZAĆ ODPOWIEDNI PRZEDZIAŁ OD NAJSŁABSZEJ OCENY </a:t>
            </a:r>
            <a:r>
              <a:rPr lang="pl-PL" sz="1050" dirty="0" smtClean="0">
                <a:solidFill>
                  <a:schemeClr val="tx2">
                    <a:lumMod val="50000"/>
                  </a:schemeClr>
                </a:solidFill>
              </a:rPr>
              <a:t>0 PKT  </a:t>
            </a:r>
            <a:r>
              <a:rPr lang="pl-PL" sz="1050" dirty="0">
                <a:solidFill>
                  <a:schemeClr val="tx2">
                    <a:lumMod val="50000"/>
                  </a:schemeClr>
                </a:solidFill>
              </a:rPr>
              <a:t>DO NAJLEPSZEJ 100 PKT</a:t>
            </a:r>
            <a:r>
              <a:rPr lang="pl-PL" sz="10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pl-PL" sz="105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095330"/>
              </p:ext>
            </p:extLst>
          </p:nvPr>
        </p:nvGraphicFramePr>
        <p:xfrm>
          <a:off x="2286000" y="2057400"/>
          <a:ext cx="660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7557388" y="6038088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dobry</a:t>
            </a:r>
            <a:endParaRPr lang="pl-PL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18235" y="602129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dobry</a:t>
            </a:r>
            <a:endParaRPr lang="pl-PL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118406" y="6021294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dostateczny</a:t>
            </a:r>
            <a:endParaRPr lang="pl-PL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128688" y="5984718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słaby</a:t>
            </a:r>
            <a:endParaRPr lang="pl-PL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438400" y="6021294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nieakceptowalny</a:t>
            </a:r>
            <a:endParaRPr lang="pl-PL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7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81201" y="8561"/>
            <a:ext cx="716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7.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CZY MA PAN(I) DODATKOWE UWAGI DOT.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ZAJĘĆ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PROWADZONYCH PRZEZ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PRZEDSTAWICIELI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PRACODAWCÓW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Prostokąt 2"/>
          <p:cNvSpPr/>
          <p:nvPr/>
        </p:nvSpPr>
        <p:spPr>
          <a:xfrm>
            <a:off x="2678504" y="602873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przeszkadzają zajęcia </a:t>
            </a:r>
            <a:r>
              <a:rPr lang="pl-PL" sz="1400" dirty="0" smtClean="0"/>
              <a:t>prowadzone późnymi godzinami popołudniowymi</a:t>
            </a:r>
            <a:endParaRPr lang="pl-PL" sz="1400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291325"/>
              </p:ext>
            </p:extLst>
          </p:nvPr>
        </p:nvGraphicFramePr>
        <p:xfrm>
          <a:off x="2285999" y="2057400"/>
          <a:ext cx="6618883" cy="397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60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6553200" cy="715963"/>
          </a:xfrm>
        </p:spPr>
        <p:txBody>
          <a:bodyPr/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Podsumowanie Ankiety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Duża akceptacja przez studentów zajęć prowadzonych przez przedstawicieli pracodawców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Zajęcia prowadzone przez przedstawicieli pracodawców podnoszą atrakcyjność kierunku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Dobrze oceniana jakość prowadzonych zajęć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Potrzeba szerszej promocji i stałego komunikowania nie tylko o prowadzonych projektach, ale i o pracodawcach  prowadzących zajęcia spoza uczelni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553200" cy="715963"/>
          </a:xfrm>
        </p:spPr>
        <p:txBody>
          <a:bodyPr/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Spojrzenie pracodawców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929909"/>
            <a:ext cx="667754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Prowadzimy zajęcia bo:</a:t>
            </a:r>
          </a:p>
          <a:p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sprawiają bardzo dużą satysfakcję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stwarzają możliwość lepszego poznania zachowania i potrzeb młodych ludzi, którzy mogą być potencjalnymi pracownikami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mamy możliwość lepszej weryfikacji umiejętności studenta np. na praktykach studenckich, czy współpracy przy pracy magisterskiej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mamy możliwość podzielenia się praktycznymi aspektami w zakresie prowadzonych zajęć, co pomaga wpływać na wybór dalszych decyzji rozwoju zawodowego studenta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zwracają uwagę jakie są oczekiwania i najważniejsze treści kształcenia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mobilizują i pomagają ponieść własne umiejętności dydaktyczne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sprzyjają uporządkowaniu i zaktualizowaniu wiedzy w zakresie prowadzonych zajęć.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7" y="228600"/>
            <a:ext cx="1354093" cy="12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60554" y="228600"/>
            <a:ext cx="8654845" cy="1295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l-PL" dirty="0" smtClean="0">
                <a:solidFill>
                  <a:schemeClr val="bg1"/>
                </a:solidFill>
              </a:rPr>
              <a:t>Wnioski końcowe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5800" y="2133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Czy aktywne włączenie się, absolwenta, pracodawcy  w proces dydaktyczny może podnieść jakość kształcenia i stać się elementem przewagi konkurencyjnej danego kierunku, wydziału lub uczelni?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58000" y="3886200"/>
            <a:ext cx="134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TAK !</a:t>
            </a:r>
            <a:endParaRPr lang="pl-PL" sz="4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52600" y="5791200"/>
            <a:ext cx="4374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Dziękuję za uwagę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69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6198" y="62023"/>
            <a:ext cx="8700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Kto może prowadzić zajęcia na studiach dziennych, </a:t>
            </a:r>
          </a:p>
          <a:p>
            <a:pPr algn="r"/>
            <a:r>
              <a:rPr lang="pl-PL" sz="3200" dirty="0" smtClean="0">
                <a:solidFill>
                  <a:schemeClr val="bg1"/>
                </a:solidFill>
              </a:rPr>
              <a:t>na kierunku o profilu </a:t>
            </a:r>
            <a:r>
              <a:rPr lang="pl-PL" sz="3200" dirty="0" err="1" smtClean="0">
                <a:solidFill>
                  <a:schemeClr val="bg1"/>
                </a:solidFill>
              </a:rPr>
              <a:t>ogólnoakademickim</a:t>
            </a:r>
            <a:r>
              <a:rPr lang="pl-PL" sz="32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66082" y="5638800"/>
            <a:ext cx="483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/>
              <a:t>Zarządzenie Rektora 38/2016 w sprawie zasad zawierania umów cywilnych z osobami fizycznymi w Uniwersytecie w Białymstoku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2" y="1691937"/>
            <a:ext cx="1666838" cy="102093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01985" y="1905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Ustawową </a:t>
            </a:r>
            <a:r>
              <a:rPr lang="pl-PL" b="1" dirty="0"/>
              <a:t>zasadą jest, że zajęcia prowadzą </a:t>
            </a:r>
            <a:endParaRPr lang="pl-PL" b="1" dirty="0" smtClean="0"/>
          </a:p>
          <a:p>
            <a:r>
              <a:rPr lang="pl-PL" b="1" dirty="0" smtClean="0"/>
              <a:t>nauczyciele </a:t>
            </a:r>
            <a:r>
              <a:rPr lang="pl-PL" b="1" dirty="0"/>
              <a:t>akademiccy zatrudnieni w danej uczelni.</a:t>
            </a:r>
          </a:p>
        </p:txBody>
      </p:sp>
      <p:sp>
        <p:nvSpPr>
          <p:cNvPr id="8" name="Prostokąt 7"/>
          <p:cNvSpPr/>
          <p:nvPr/>
        </p:nvSpPr>
        <p:spPr>
          <a:xfrm>
            <a:off x="341698" y="2667000"/>
            <a:ext cx="858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Art. 73. 1. </a:t>
            </a:r>
            <a:r>
              <a:rPr lang="pl-PL" dirty="0"/>
              <a:t>Zajęcia są prowadzone przez nauczycieli akademickich zatrudnionych w danej uczelni posiadających kompetencje i doświadczenie pozwalające na prawidłową realizację zajęć oraz przez inne osoby, które posiadają takie kompetencje i doświadczenie.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341698" y="3628817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Art. 343. 1. </a:t>
            </a:r>
            <a:r>
              <a:rPr lang="pl-PL" dirty="0"/>
              <a:t>Wykaz nauczycieli akademickich, innych osób prowadzących zajęcia, osób prowadzących działalność naukową oraz osób biorących udział w jej prowadzeniu obejmuje:</a:t>
            </a:r>
          </a:p>
          <a:p>
            <a:r>
              <a:rPr lang="pl-PL" dirty="0"/>
              <a:t> </a:t>
            </a:r>
            <a:r>
              <a:rPr lang="pl-PL" sz="1600" dirty="0"/>
              <a:t>17) informacje o kompetencjach i doświadczeniu pozwalających na prawidłową realizację zajęć w ramach programu studiów – w przypadku innych osób prowadzących zajęcia;</a:t>
            </a:r>
          </a:p>
        </p:txBody>
      </p:sp>
    </p:spTree>
    <p:extLst>
      <p:ext uri="{BB962C8B-B14F-4D97-AF65-F5344CB8AC3E}">
        <p14:creationId xmlns:p14="http://schemas.microsoft.com/office/powerpoint/2010/main" val="22966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2200385" y="287277"/>
            <a:ext cx="72390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pl-PL" altLang="ko-KR" sz="3600" dirty="0">
                <a:solidFill>
                  <a:schemeClr val="bg1"/>
                </a:solidFill>
                <a:ea typeface="굴림" pitchFamily="34" charset="-127"/>
              </a:rPr>
              <a:t>Chemia Kryminalistyczna i Sądowa </a:t>
            </a:r>
            <a:endParaRPr kumimoji="1" lang="en-US" altLang="ko-KR" sz="360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6" y="6105739"/>
            <a:ext cx="7380952" cy="73333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840" y="1375973"/>
            <a:ext cx="1981200" cy="128120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757" y="124589"/>
            <a:ext cx="1504950" cy="12858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334000" y="1157457"/>
            <a:ext cx="3394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studia dzienne </a:t>
            </a:r>
            <a:r>
              <a:rPr lang="pl-PL" sz="1400" dirty="0">
                <a:solidFill>
                  <a:schemeClr val="bg1"/>
                </a:solidFill>
              </a:rPr>
              <a:t>II </a:t>
            </a:r>
            <a:r>
              <a:rPr lang="pl-PL" sz="1400" dirty="0" smtClean="0">
                <a:solidFill>
                  <a:schemeClr val="bg1"/>
                </a:solidFill>
              </a:rPr>
              <a:t>stopnia od </a:t>
            </a:r>
            <a:r>
              <a:rPr lang="pl-PL" sz="1400" dirty="0">
                <a:solidFill>
                  <a:schemeClr val="bg1"/>
                </a:solidFill>
              </a:rPr>
              <a:t>roku </a:t>
            </a:r>
            <a:r>
              <a:rPr lang="pl-PL" sz="1400" dirty="0" smtClean="0">
                <a:solidFill>
                  <a:schemeClr val="bg1"/>
                </a:solidFill>
              </a:rPr>
              <a:t>2017/2018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220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l-PL" altLang="ko-KR" sz="1000" dirty="0" smtClean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Wydział Biologiczno-Chemiczny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6687" y="2465796"/>
            <a:ext cx="8051512" cy="3458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ko-KR" sz="2400" b="1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C</a:t>
            </a:r>
            <a:r>
              <a:rPr lang="pl-PL" altLang="ko-KR" sz="1400" b="1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el projektu </a:t>
            </a:r>
          </a:p>
          <a:p>
            <a:pPr algn="just">
              <a:spcBef>
                <a:spcPts val="0"/>
              </a:spcBef>
            </a:pPr>
            <a:r>
              <a:rPr lang="pl-PL" altLang="ko-KR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- podniesienie </a:t>
            </a:r>
            <a:r>
              <a:rPr lang="pl-PL" altLang="ko-KR" sz="1400" dirty="0">
                <a:solidFill>
                  <a:schemeClr val="tx1"/>
                </a:solidFill>
                <a:latin typeface="+mj-lt"/>
                <a:ea typeface="굴림" pitchFamily="34" charset="-127"/>
              </a:rPr>
              <a:t>kompetencji </a:t>
            </a:r>
            <a:r>
              <a:rPr lang="pl-PL" altLang="ko-KR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studentów </a:t>
            </a:r>
            <a:r>
              <a:rPr lang="pl-PL" altLang="ko-KR" sz="1400" dirty="0">
                <a:solidFill>
                  <a:schemeClr val="tx1"/>
                </a:solidFill>
                <a:latin typeface="+mj-lt"/>
                <a:ea typeface="굴림" pitchFamily="34" charset="-127"/>
              </a:rPr>
              <a:t>i dopasowanie ich do potrzeb gospodarki, rynku pracy, </a:t>
            </a:r>
            <a:r>
              <a:rPr lang="pl-PL" altLang="ko-KR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społeczeństwa. </a:t>
            </a:r>
          </a:p>
          <a:p>
            <a:pPr algn="just"/>
            <a:r>
              <a:rPr lang="pl-PL" altLang="ko-KR" sz="2400" b="1" dirty="0">
                <a:solidFill>
                  <a:schemeClr val="tx1"/>
                </a:solidFill>
                <a:latin typeface="+mj-lt"/>
                <a:ea typeface="굴림" pitchFamily="34" charset="-127"/>
              </a:rPr>
              <a:t>P</a:t>
            </a:r>
            <a:r>
              <a:rPr lang="pl-PL" altLang="ko-KR" sz="1400" b="1" dirty="0">
                <a:solidFill>
                  <a:schemeClr val="tx1"/>
                </a:solidFill>
                <a:latin typeface="+mj-lt"/>
                <a:ea typeface="굴림" pitchFamily="34" charset="-127"/>
              </a:rPr>
              <a:t>rojekt </a:t>
            </a:r>
            <a:r>
              <a:rPr lang="pl-PL" altLang="ko-KR" sz="1400" b="1" dirty="0">
                <a:solidFill>
                  <a:schemeClr val="tx1"/>
                </a:solidFill>
                <a:ea typeface="굴림" pitchFamily="34" charset="-127"/>
              </a:rPr>
              <a:t>włącza</a:t>
            </a:r>
            <a:endParaRPr lang="pl-PL" altLang="ko-KR" sz="1400" b="1" dirty="0" smtClean="0">
              <a:solidFill>
                <a:schemeClr val="tx1"/>
              </a:solidFill>
              <a:latin typeface="+mj-lt"/>
              <a:ea typeface="굴림" pitchFamily="34" charset="-127"/>
            </a:endParaRPr>
          </a:p>
          <a:p>
            <a:pPr algn="just">
              <a:spcBef>
                <a:spcPts val="0"/>
              </a:spcBef>
            </a:pPr>
            <a:r>
              <a:rPr lang="pl-PL" altLang="ko-KR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- pracodawców </a:t>
            </a:r>
            <a:r>
              <a:rPr lang="pl-PL" altLang="ko-KR" sz="1400" dirty="0">
                <a:solidFill>
                  <a:schemeClr val="tx1"/>
                </a:solidFill>
                <a:latin typeface="+mj-lt"/>
                <a:ea typeface="굴림" pitchFamily="34" charset="-127"/>
              </a:rPr>
              <a:t>w przygotowanie programów kształcenia i realizację nowego kierunku studiów.</a:t>
            </a:r>
          </a:p>
          <a:p>
            <a:pPr algn="just">
              <a:lnSpc>
                <a:spcPct val="160000"/>
              </a:lnSpc>
            </a:pPr>
            <a:r>
              <a:rPr lang="pl-PL" sz="2000" b="1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P</a:t>
            </a:r>
            <a:r>
              <a:rPr lang="pl-PL" sz="1400" b="1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lan </a:t>
            </a:r>
            <a:r>
              <a:rPr lang="pl-PL" sz="1400" b="1" dirty="0">
                <a:solidFill>
                  <a:schemeClr val="tx1"/>
                </a:solidFill>
                <a:latin typeface="+mj-lt"/>
                <a:ea typeface="굴림" pitchFamily="34" charset="-127"/>
              </a:rPr>
              <a:t>studiów </a:t>
            </a:r>
            <a:r>
              <a:rPr lang="pl-PL" sz="1400" b="1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przygotowany przez</a:t>
            </a:r>
            <a:endParaRPr lang="pl-PL" sz="1400" b="1" dirty="0">
              <a:solidFill>
                <a:schemeClr val="tx1"/>
              </a:solidFill>
              <a:latin typeface="+mj-lt"/>
              <a:ea typeface="굴림" pitchFamily="34" charset="-127"/>
            </a:endParaRPr>
          </a:p>
          <a:p>
            <a:pPr marL="265113" algn="just">
              <a:lnSpc>
                <a:spcPct val="160000"/>
              </a:lnSpc>
            </a:pPr>
            <a:r>
              <a:rPr lang="pl-PL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- Instytut Chemii </a:t>
            </a:r>
            <a:r>
              <a:rPr lang="pl-PL" sz="1400" dirty="0" err="1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UwB</a:t>
            </a:r>
            <a:endParaRPr lang="pl-PL" sz="1400" dirty="0" smtClean="0">
              <a:solidFill>
                <a:schemeClr val="tx1"/>
              </a:solidFill>
              <a:latin typeface="+mj-lt"/>
              <a:ea typeface="굴림" pitchFamily="34" charset="-127"/>
            </a:endParaRPr>
          </a:p>
          <a:p>
            <a:pPr marL="265113" algn="just">
              <a:lnSpc>
                <a:spcPct val="160000"/>
              </a:lnSpc>
            </a:pPr>
            <a:r>
              <a:rPr lang="pl-PL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- Centralne </a:t>
            </a:r>
            <a:r>
              <a:rPr lang="pl-PL" sz="1400" dirty="0">
                <a:solidFill>
                  <a:schemeClr val="tx1"/>
                </a:solidFill>
                <a:latin typeface="+mj-lt"/>
                <a:ea typeface="굴림" pitchFamily="34" charset="-127"/>
              </a:rPr>
              <a:t>Laboratorium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Kryminalistyczne </a:t>
            </a:r>
            <a:r>
              <a:rPr lang="pl-PL" sz="1400" dirty="0">
                <a:solidFill>
                  <a:schemeClr val="tx1"/>
                </a:solidFill>
                <a:latin typeface="+mj-lt"/>
                <a:ea typeface="굴림" pitchFamily="34" charset="-127"/>
              </a:rPr>
              <a:t>w Warszawie, </a:t>
            </a:r>
          </a:p>
          <a:p>
            <a:pPr marL="265113" algn="just">
              <a:lnSpc>
                <a:spcPct val="160000"/>
              </a:lnSpc>
            </a:pPr>
            <a:r>
              <a:rPr lang="pl-PL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- Laboratorium </a:t>
            </a:r>
            <a:r>
              <a:rPr lang="pl-PL" sz="1400" dirty="0">
                <a:solidFill>
                  <a:schemeClr val="tx1"/>
                </a:solidFill>
                <a:latin typeface="+mj-lt"/>
                <a:ea typeface="굴림" pitchFamily="34" charset="-127"/>
              </a:rPr>
              <a:t>Komendy Wojewódzkiej Policji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w Białymstoku,</a:t>
            </a:r>
            <a:endParaRPr lang="pl-PL" sz="1400" dirty="0">
              <a:solidFill>
                <a:schemeClr val="tx1"/>
              </a:solidFill>
              <a:latin typeface="+mj-lt"/>
              <a:ea typeface="굴림" pitchFamily="34" charset="-127"/>
            </a:endParaRPr>
          </a:p>
          <a:p>
            <a:pPr marL="265113" algn="just">
              <a:lnSpc>
                <a:spcPct val="160000"/>
              </a:lnSpc>
            </a:pPr>
            <a:r>
              <a:rPr lang="pl-PL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- Izbę </a:t>
            </a:r>
            <a:r>
              <a:rPr lang="pl-PL" sz="1400" dirty="0">
                <a:solidFill>
                  <a:schemeClr val="tx1"/>
                </a:solidFill>
                <a:latin typeface="+mj-lt"/>
                <a:ea typeface="굴림" pitchFamily="34" charset="-127"/>
              </a:rPr>
              <a:t>Administracji Skarbowej w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Białymstoku.</a:t>
            </a:r>
            <a:endParaRPr lang="en-US" sz="1400" dirty="0">
              <a:solidFill>
                <a:schemeClr val="tx1"/>
              </a:solidFill>
              <a:latin typeface="+mj-lt"/>
              <a:ea typeface="굴림" pitchFamily="34" charset="-127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678707" y="2001509"/>
            <a:ext cx="8237471" cy="400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200" dirty="0" smtClean="0">
                <a:latin typeface="Arial" charset="0"/>
                <a:ea typeface="굴림" pitchFamily="34" charset="-127"/>
              </a:rPr>
              <a:t>800 </a:t>
            </a:r>
            <a:r>
              <a:rPr lang="pl-PL" sz="1200" dirty="0">
                <a:latin typeface="Arial" charset="0"/>
                <a:ea typeface="굴림" pitchFamily="34" charset="-127"/>
              </a:rPr>
              <a:t>tys. dofinansowania w konkursie na nowe programy kształcenia zorganizowanym przez </a:t>
            </a:r>
            <a:r>
              <a:rPr lang="pl-PL" sz="1200" dirty="0" smtClean="0">
                <a:latin typeface="Arial" charset="0"/>
                <a:ea typeface="굴림" pitchFamily="34" charset="-127"/>
              </a:rPr>
              <a:t>NCBR</a:t>
            </a:r>
            <a:endParaRPr lang="pl-PL" sz="1200" dirty="0">
              <a:latin typeface="Arial" charset="0"/>
              <a:ea typeface="굴림" pitchFamily="34" charset="-127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78707" y="18049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pierwszy taki kierunek studiów na polskich uczelniach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2200385" y="287277"/>
            <a:ext cx="72390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pl-PL" altLang="ko-KR" sz="3600" dirty="0">
                <a:solidFill>
                  <a:schemeClr val="bg1"/>
                </a:solidFill>
                <a:ea typeface="굴림" pitchFamily="34" charset="-127"/>
              </a:rPr>
              <a:t>Chemia Kryminalistyczna i Sądowa </a:t>
            </a:r>
            <a:endParaRPr kumimoji="1" lang="en-US" altLang="ko-KR" sz="360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757" y="124589"/>
            <a:ext cx="1504950" cy="12858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334000" y="1157457"/>
            <a:ext cx="3394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studia dzienne </a:t>
            </a:r>
            <a:r>
              <a:rPr lang="pl-PL" sz="1400" dirty="0">
                <a:solidFill>
                  <a:schemeClr val="bg1"/>
                </a:solidFill>
              </a:rPr>
              <a:t>II </a:t>
            </a:r>
            <a:r>
              <a:rPr lang="pl-PL" sz="1400" dirty="0" smtClean="0">
                <a:solidFill>
                  <a:schemeClr val="bg1"/>
                </a:solidFill>
              </a:rPr>
              <a:t>stopnia od </a:t>
            </a:r>
            <a:r>
              <a:rPr lang="pl-PL" sz="1400" dirty="0">
                <a:solidFill>
                  <a:schemeClr val="bg1"/>
                </a:solidFill>
              </a:rPr>
              <a:t>roku </a:t>
            </a:r>
            <a:r>
              <a:rPr lang="pl-PL" sz="1400" dirty="0" smtClean="0">
                <a:solidFill>
                  <a:schemeClr val="bg1"/>
                </a:solidFill>
              </a:rPr>
              <a:t>2017/2018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220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l-PL" altLang="ko-KR" sz="1000" dirty="0" smtClean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Wydział Biologiczno-Chemiczny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62000" y="2808862"/>
            <a:ext cx="674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Przedstawiciele potencjalnych pracodawców:</a:t>
            </a:r>
            <a:endParaRPr lang="pl-PL" sz="2800" dirty="0"/>
          </a:p>
        </p:txBody>
      </p:sp>
      <p:grpSp>
        <p:nvGrpSpPr>
          <p:cNvPr id="18" name="Grupa 17"/>
          <p:cNvGrpSpPr/>
          <p:nvPr/>
        </p:nvGrpSpPr>
        <p:grpSpPr>
          <a:xfrm>
            <a:off x="839593" y="2794000"/>
            <a:ext cx="6521237" cy="4064000"/>
            <a:chOff x="808095" y="2142254"/>
            <a:chExt cx="6521237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018916431"/>
                </p:ext>
              </p:extLst>
            </p:nvPr>
          </p:nvGraphicFramePr>
          <p:xfrm>
            <a:off x="853538" y="2142254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pole tekstowe 6"/>
            <p:cNvSpPr txBox="1"/>
            <p:nvPr/>
          </p:nvSpPr>
          <p:spPr>
            <a:xfrm>
              <a:off x="5491585" y="4894073"/>
              <a:ext cx="1837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wszystkich godzin</a:t>
              </a:r>
              <a:endParaRPr lang="pl-PL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5491585" y="2968687"/>
              <a:ext cx="1724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435 godzin zajęć</a:t>
              </a:r>
              <a:endParaRPr lang="pl-PL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808095" y="2968687"/>
              <a:ext cx="1414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spoza </a:t>
              </a:r>
              <a:r>
                <a:rPr lang="pl-PL" dirty="0" smtClean="0"/>
                <a:t>uczelni</a:t>
              </a:r>
              <a:endParaRPr lang="pl-PL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146467" y="2968687"/>
              <a:ext cx="1643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z innych uczelni</a:t>
              </a:r>
              <a:endParaRPr lang="pl-PL" dirty="0"/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840" y="1375973"/>
            <a:ext cx="1981200" cy="1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981201" y="152400"/>
            <a:ext cx="6781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Ocena projektu  z perspektywy studenta i pracodawcy – czy było warto?</a:t>
            </a: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424363"/>
              </p:ext>
            </p:extLst>
          </p:nvPr>
        </p:nvGraphicFramePr>
        <p:xfrm>
          <a:off x="1600200" y="19050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4419600" y="3124200"/>
            <a:ext cx="266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wypełniło 87% studentów 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81201" y="152400"/>
            <a:ext cx="6969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1. CZY PAN(I) UWAŻA UDZIAŁ PRZEDSTAWICIELI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PRACODAWCÓW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W  PROWADZENIU ZAJĘĆ ZA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DOBRY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POMYSŁ?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011800"/>
              </p:ext>
            </p:extLst>
          </p:nvPr>
        </p:nvGraphicFramePr>
        <p:xfrm>
          <a:off x="1981201" y="1874521"/>
          <a:ext cx="6908799" cy="41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29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81200" y="152400"/>
            <a:ext cx="716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CZY PANA(I) ZDANIEM UDZIAŁ PRACODAWCÓW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W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PROWADZENIU ZAJĘĆ POWINIEN BYĆ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KONTYNUOWANY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PO SKOŃCZENIU PROJEKTU?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907680"/>
              </p:ext>
            </p:extLst>
          </p:nvPr>
        </p:nvGraphicFramePr>
        <p:xfrm>
          <a:off x="2286000" y="2057400"/>
          <a:ext cx="660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22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81201" y="152400"/>
            <a:ext cx="6969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CZY PRZY WYBORZE KIERUNKU FAKT, ŻE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CZĘŚĆ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ZAJĘĆ POPROWADZĄ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PRZEDSTAWICIELE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PRACODAWCÓW  MIAŁO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JAKIEŚ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WPŁYW NA PANA(I) DECYZJĘ?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045514"/>
              </p:ext>
            </p:extLst>
          </p:nvPr>
        </p:nvGraphicFramePr>
        <p:xfrm>
          <a:off x="2286000" y="205740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-113" r="81356" b="113"/>
          <a:stretch/>
        </p:blipFill>
        <p:spPr>
          <a:xfrm flipH="1">
            <a:off x="0" y="0"/>
            <a:ext cx="1774556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81200" y="152400"/>
            <a:ext cx="716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>
              <a:defRPr sz="1600" b="1" i="0" u="none" strike="noStrike" kern="1200" cap="all" spc="120" normalizeH="0" baseline="0">
                <a:solidFill>
                  <a:srgbClr val="26262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CZY PANA(I) ZDANIEM, LICZBA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PROWADZONYCH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ZAJĘĆ PRZEZ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	PRZEDSTAWICIELI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PRACODAWCÓW BYŁA: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50374"/>
              </p:ext>
            </p:extLst>
          </p:nvPr>
        </p:nvGraphicFramePr>
        <p:xfrm>
          <a:off x="2286000" y="2057400"/>
          <a:ext cx="660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99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2E4364"/>
      </a:accent1>
      <a:accent2>
        <a:srgbClr val="3D5CA1"/>
      </a:accent2>
      <a:accent3>
        <a:srgbClr val="2D84B9"/>
      </a:accent3>
      <a:accent4>
        <a:srgbClr val="9B723B"/>
      </a:accent4>
      <a:accent5>
        <a:srgbClr val="2E4364"/>
      </a:accent5>
      <a:accent6>
        <a:srgbClr val="3D5CA1"/>
      </a:accent6>
      <a:hlink>
        <a:srgbClr val="2D84B9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839</Words>
  <Application>Microsoft Office PowerPoint</Application>
  <PresentationFormat>Pokaz na ekranie (4:3)</PresentationFormat>
  <Paragraphs>114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굴림</vt:lpstr>
      <vt:lpstr>1_Office Theme</vt:lpstr>
      <vt:lpstr>ABSOLWENT, PRACODAWCA  I WYKŁADOWCA – TRZY STANY JEDNA OSOBA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 Ankiety</vt:lpstr>
      <vt:lpstr>Spojrzenie pracodawców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Dubis Eligiusz</cp:lastModifiedBy>
  <cp:revision>305</cp:revision>
  <cp:lastPrinted>2019-04-11T09:52:00Z</cp:lastPrinted>
  <dcterms:created xsi:type="dcterms:W3CDTF">2012-04-26T17:06:14Z</dcterms:created>
  <dcterms:modified xsi:type="dcterms:W3CDTF">2019-04-11T12:41:01Z</dcterms:modified>
</cp:coreProperties>
</file>